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3" r:id="rId5"/>
  </p:sldMasterIdLst>
  <p:notesMasterIdLst>
    <p:notesMasterId r:id="rId9"/>
  </p:notesMasterIdLst>
  <p:handoutMasterIdLst>
    <p:handoutMasterId r:id="rId10"/>
  </p:handoutMasterIdLst>
  <p:sldIdLst>
    <p:sldId id="555" r:id="rId6"/>
    <p:sldId id="816" r:id="rId7"/>
    <p:sldId id="259" r:id="rId8"/>
  </p:sldIdLst>
  <p:sldSz cx="24384000" cy="13716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598" userDrawn="1">
          <p15:clr>
            <a:srgbClr val="A4A3A4"/>
          </p15:clr>
        </p15:guide>
        <p15:guide id="2" orient="horz" pos="4479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pos="1330" userDrawn="1">
          <p15:clr>
            <a:srgbClr val="A4A3A4"/>
          </p15:clr>
        </p15:guide>
        <p15:guide id="5" pos="14030" userDrawn="1">
          <p15:clr>
            <a:srgbClr val="A4A3A4"/>
          </p15:clr>
        </p15:guide>
        <p15:guide id="6" orient="horz" pos="74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ziana Custro - LATTANZIO KIBS" initials="TC-LK" lastIdx="7" clrIdx="0">
    <p:extLst>
      <p:ext uri="{19B8F6BF-5375-455C-9EA6-DF929625EA0E}">
        <p15:presenceInfo xmlns:p15="http://schemas.microsoft.com/office/powerpoint/2012/main" userId="Tiziana Custro - LATTANZIO KIBS" providerId="None"/>
      </p:ext>
    </p:extLst>
  </p:cmAuthor>
  <p:cmAuthor id="2" name="Katia Capua - LATTANZIO KIBS" initials="KC-LK" lastIdx="5" clrIdx="1">
    <p:extLst>
      <p:ext uri="{19B8F6BF-5375-455C-9EA6-DF929625EA0E}">
        <p15:presenceInfo xmlns:p15="http://schemas.microsoft.com/office/powerpoint/2012/main" userId="Katia Capua - LATTANZIO KIBS" providerId="None"/>
      </p:ext>
    </p:extLst>
  </p:cmAuthor>
  <p:cmAuthor id="3" name="Vesco, Claudio (Bip)" initials="VC(" lastIdx="1" clrIdx="2">
    <p:extLst>
      <p:ext uri="{19B8F6BF-5375-455C-9EA6-DF929625EA0E}">
        <p15:presenceInfo xmlns:p15="http://schemas.microsoft.com/office/powerpoint/2012/main" userId="S::claudio.vesco@mail-bip.com::d2523d9d-603d-4360-a4ef-744d1779a8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EA"/>
    <a:srgbClr val="DEE7D1"/>
    <a:srgbClr val="AC69B7"/>
    <a:srgbClr val="A379BD"/>
    <a:srgbClr val="219965"/>
    <a:srgbClr val="26C4CC"/>
    <a:srgbClr val="968EFC"/>
    <a:srgbClr val="B6B1FD"/>
    <a:srgbClr val="7EC234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/>
      <a:tcStyle>
        <a:tcBdr/>
        <a:fill>
          <a:solidFill>
            <a:srgbClr val="FFF4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miter lim="800000"/>
            </a:ln>
          </a:left>
          <a:right>
            <a:ln w="12700" cap="flat">
              <a:solidFill>
                <a:schemeClr val="accent4"/>
              </a:solidFill>
              <a:prstDash val="solid"/>
              <a:miter lim="8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miter lim="800000"/>
            </a:ln>
          </a:top>
          <a:bottom>
            <a:ln w="12700" cap="flat">
              <a:solidFill>
                <a:schemeClr val="accent4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4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miter lim="800000"/>
            </a:ln>
          </a:left>
          <a:right>
            <a:ln w="12700" cap="flat">
              <a:solidFill>
                <a:schemeClr val="accent3"/>
              </a:solidFill>
              <a:prstDash val="solid"/>
              <a:miter lim="8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800000"/>
            </a:ln>
          </a:top>
          <a:bottom>
            <a:ln w="1270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3817" autoAdjust="0"/>
  </p:normalViewPr>
  <p:slideViewPr>
    <p:cSldViewPr snapToGrid="0">
      <p:cViewPr varScale="1">
        <p:scale>
          <a:sx n="45" d="100"/>
          <a:sy n="45" d="100"/>
        </p:scale>
        <p:origin x="84" y="78"/>
      </p:cViewPr>
      <p:guideLst>
        <p:guide orient="horz" pos="1598"/>
        <p:guide orient="horz" pos="4479"/>
        <p:guide pos="7680"/>
        <p:guide pos="1330"/>
        <p:guide pos="14030"/>
        <p:guide orient="horz" pos="7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6023F-C7BF-4B8F-B972-937DB56C03AA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B24FB-08DB-4C29-925E-C7B84814DA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944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3050" cy="3725862"/>
          </a:xfrm>
          <a:prstGeom prst="rect">
            <a:avLst/>
          </a:prstGeom>
        </p:spPr>
        <p:txBody>
          <a:bodyPr lIns="96272" tIns="48136" rIns="96272" bIns="48136"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05937" y="4717419"/>
            <a:ext cx="4982633" cy="4469130"/>
          </a:xfrm>
          <a:prstGeom prst="rect">
            <a:avLst/>
          </a:prstGeom>
        </p:spPr>
        <p:txBody>
          <a:bodyPr lIns="96272" tIns="48136" rIns="96272" bIns="4813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590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3050" cy="37258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92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1114947" y="1570420"/>
            <a:ext cx="22080002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610248" y="846845"/>
            <a:ext cx="22075616" cy="49859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3600">
                <a:solidFill>
                  <a:srgbClr val="3B3D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half" idx="1"/>
          </p:nvPr>
        </p:nvSpPr>
        <p:spPr>
          <a:xfrm>
            <a:off x="1610248" y="2255890"/>
            <a:ext cx="21148854" cy="4338836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0" name="Shape 120"/>
          <p:cNvSpPr/>
          <p:nvPr/>
        </p:nvSpPr>
        <p:spPr>
          <a:xfrm>
            <a:off x="553778" y="530212"/>
            <a:ext cx="23276444" cy="12655577"/>
          </a:xfrm>
          <a:prstGeom prst="rect">
            <a:avLst/>
          </a:prstGeom>
          <a:ln w="127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1610249" y="7083345"/>
            <a:ext cx="9748272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12590147" y="7083345"/>
            <a:ext cx="10168956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pic>
        <p:nvPicPr>
          <p:cNvPr id="124" name="image2.png" descr="Cover_Testata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0420" y="12605425"/>
            <a:ext cx="7087623" cy="82583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11111497" y="13184993"/>
            <a:ext cx="494046" cy="55399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C6DE04-CD3B-45C8-B09A-D3A4200C03CE}"/>
              </a:ext>
            </a:extLst>
          </p:cNvPr>
          <p:cNvGrpSpPr/>
          <p:nvPr userDrawn="1"/>
        </p:nvGrpSpPr>
        <p:grpSpPr>
          <a:xfrm>
            <a:off x="851410" y="851198"/>
            <a:ext cx="1482857" cy="1426699"/>
            <a:chOff x="20626705" y="1881108"/>
            <a:chExt cx="2340000" cy="2196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6725A4B-6885-4513-AD0B-9E1792593415}"/>
                </a:ext>
              </a:extLst>
            </p:cNvPr>
            <p:cNvSpPr/>
            <p:nvPr/>
          </p:nvSpPr>
          <p:spPr>
            <a:xfrm>
              <a:off x="20626705" y="1881108"/>
              <a:ext cx="2340000" cy="2196000"/>
            </a:xfrm>
            <a:prstGeom prst="ellipse">
              <a:avLst/>
            </a:prstGeom>
            <a:solidFill>
              <a:srgbClr val="FFFFFF"/>
            </a:solidFill>
            <a:ln w="146050" cap="flat">
              <a:solidFill>
                <a:srgbClr val="21996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2" name="Picture 2" descr="Tour POR FESR 2014-2020 al via: milioni di opportunità per il ...">
              <a:extLst>
                <a:ext uri="{FF2B5EF4-FFF2-40B4-BE49-F238E27FC236}">
                  <a16:creationId xmlns:a16="http://schemas.microsoft.com/office/drawing/2014/main" id="{C2BF3125-D583-427E-8245-CCCF698B1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4831" y="2769199"/>
              <a:ext cx="1730721" cy="547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CD65D6-8224-49F0-AE24-E403D70E28FB}"/>
              </a:ext>
            </a:extLst>
          </p:cNvPr>
          <p:cNvCxnSpPr>
            <a:cxnSpLocks/>
            <a:stCxn id="11" idx="6"/>
          </p:cNvCxnSpPr>
          <p:nvPr userDrawn="1"/>
        </p:nvCxnSpPr>
        <p:spPr>
          <a:xfrm>
            <a:off x="2334267" y="1564548"/>
            <a:ext cx="20842974" cy="0"/>
          </a:xfrm>
          <a:prstGeom prst="line">
            <a:avLst/>
          </a:prstGeom>
          <a:noFill/>
          <a:ln w="57150" cap="flat">
            <a:solidFill>
              <a:srgbClr val="21996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365591" y="285995"/>
            <a:ext cx="23712002" cy="13176002"/>
          </a:xfrm>
          <a:prstGeom prst="rect">
            <a:avLst/>
          </a:prstGeom>
          <a:ln w="5842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image2.tif" descr="Cover_Testata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55" y="6224899"/>
            <a:ext cx="20759559" cy="181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96" y="13296515"/>
            <a:ext cx="7829434" cy="27732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610247" y="1570420"/>
            <a:ext cx="22080002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610248" y="846845"/>
            <a:ext cx="22075616" cy="49859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3600">
                <a:solidFill>
                  <a:srgbClr val="3B3D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1610248" y="2255890"/>
            <a:ext cx="21148854" cy="4338836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5" name="Shape 145"/>
          <p:cNvSpPr/>
          <p:nvPr/>
        </p:nvSpPr>
        <p:spPr>
          <a:xfrm>
            <a:off x="771365" y="590495"/>
            <a:ext cx="22944002" cy="12595294"/>
          </a:xfrm>
          <a:prstGeom prst="rect">
            <a:avLst/>
          </a:prstGeom>
          <a:ln w="127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693" y="12659734"/>
            <a:ext cx="8063999" cy="83302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1610249" y="7083345"/>
            <a:ext cx="9748272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4"/>
          </p:nvPr>
        </p:nvSpPr>
        <p:spPr>
          <a:xfrm>
            <a:off x="12590147" y="7083345"/>
            <a:ext cx="10168956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3424" y="1555200"/>
            <a:ext cx="14640000" cy="17208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3424" y="3506400"/>
            <a:ext cx="14640000" cy="1936800"/>
          </a:xfrm>
        </p:spPr>
        <p:txBody>
          <a:bodyPr/>
          <a:lstStyle>
            <a:lvl1pPr marL="0" indent="0" algn="l">
              <a:buNone/>
              <a:defRPr sz="4000">
                <a:solidFill>
                  <a:srgbClr val="646464"/>
                </a:solidFill>
              </a:defRPr>
            </a:lvl1pPr>
            <a:lvl2pPr marL="0" indent="0" algn="l">
              <a:buNone/>
              <a:defRPr sz="3200">
                <a:solidFill>
                  <a:srgbClr val="646464"/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8514" y="11490312"/>
            <a:ext cx="2622621" cy="14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 userDrawn="1"/>
        </p:nvGrpSpPr>
        <p:grpSpPr>
          <a:xfrm>
            <a:off x="-2814" y="4810638"/>
            <a:ext cx="24386811" cy="6692464"/>
            <a:chOff x="-1055" y="2405319"/>
            <a:chExt cx="9145054" cy="3346232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2273866" y="2405319"/>
              <a:ext cx="6870133" cy="2494990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200">
                <a:solidFill>
                  <a:srgbClr val="646464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55" y="4411633"/>
              <a:ext cx="2285060" cy="133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690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3424" y="1555200"/>
            <a:ext cx="14640000" cy="17208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3424" y="3506400"/>
            <a:ext cx="14640000" cy="1936800"/>
          </a:xfrm>
        </p:spPr>
        <p:txBody>
          <a:bodyPr/>
          <a:lstStyle>
            <a:lvl1pPr marL="0" indent="0" algn="l">
              <a:buNone/>
              <a:defRPr sz="4000">
                <a:solidFill>
                  <a:srgbClr val="646464"/>
                </a:solidFill>
              </a:defRPr>
            </a:lvl1pPr>
            <a:lvl2pPr marL="0" indent="0" algn="l">
              <a:buNone/>
              <a:defRPr sz="3200">
                <a:solidFill>
                  <a:srgbClr val="646464"/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8514" y="11490312"/>
            <a:ext cx="2622621" cy="14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>
            <a:spLocks/>
          </p:cNvSpPr>
          <p:nvPr userDrawn="1"/>
        </p:nvSpPr>
        <p:spPr bwMode="gray">
          <a:xfrm>
            <a:off x="6063644" y="4810638"/>
            <a:ext cx="18320355" cy="4989980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GB" sz="7200">
              <a:solidFill>
                <a:srgbClr val="646464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24384" y="6000751"/>
            <a:ext cx="6096000" cy="5459722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400" dirty="0">
              <a:solidFill>
                <a:srgbClr val="646464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74181" y="8095786"/>
            <a:ext cx="4762091" cy="1329595"/>
          </a:xfrm>
          <a:prstGeom prst="rect">
            <a:avLst/>
          </a:prstGeom>
          <a:noFill/>
        </p:spPr>
        <p:txBody>
          <a:bodyPr wrap="square" lIns="0" tIns="73152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</p:spTree>
    <p:extLst>
      <p:ext uri="{BB962C8B-B14F-4D97-AF65-F5344CB8AC3E}">
        <p14:creationId xmlns:p14="http://schemas.microsoft.com/office/powerpoint/2010/main" val="2876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851198"/>
            <a:ext cx="10769600" cy="9396000"/>
          </a:xfrm>
        </p:spPr>
        <p:txBody>
          <a:bodyPr/>
          <a:lstStyle>
            <a:lvl1pPr>
              <a:defRPr sz="4800">
                <a:solidFill>
                  <a:srgbClr val="646464"/>
                </a:solidFill>
              </a:defRPr>
            </a:lvl1pPr>
            <a:lvl2pPr>
              <a:defRPr sz="4800">
                <a:solidFill>
                  <a:srgbClr val="646464"/>
                </a:solidFill>
              </a:defRPr>
            </a:lvl2pPr>
            <a:lvl3pPr>
              <a:defRPr sz="4000">
                <a:solidFill>
                  <a:srgbClr val="646464"/>
                </a:solidFill>
              </a:defRPr>
            </a:lvl3pPr>
            <a:lvl4pPr>
              <a:defRPr sz="3600">
                <a:solidFill>
                  <a:srgbClr val="646464"/>
                </a:solidFill>
              </a:defRPr>
            </a:lvl4pPr>
            <a:lvl5pPr>
              <a:defRPr sz="3600">
                <a:solidFill>
                  <a:srgbClr val="646464"/>
                </a:solidFill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2851198"/>
            <a:ext cx="10769600" cy="9396000"/>
          </a:xfrm>
        </p:spPr>
        <p:txBody>
          <a:bodyPr/>
          <a:lstStyle>
            <a:lvl1pPr>
              <a:defRPr sz="4800">
                <a:solidFill>
                  <a:srgbClr val="646464"/>
                </a:solidFill>
              </a:defRPr>
            </a:lvl1pPr>
            <a:lvl2pPr>
              <a:defRPr sz="4800">
                <a:solidFill>
                  <a:srgbClr val="646464"/>
                </a:solidFill>
              </a:defRPr>
            </a:lvl2pPr>
            <a:lvl3pPr>
              <a:defRPr sz="4000">
                <a:solidFill>
                  <a:srgbClr val="646464"/>
                </a:solidFill>
              </a:defRPr>
            </a:lvl3pPr>
            <a:lvl4pPr>
              <a:defRPr sz="3600">
                <a:solidFill>
                  <a:srgbClr val="646464"/>
                </a:solidFill>
              </a:defRPr>
            </a:lvl4pPr>
            <a:lvl5pPr>
              <a:defRPr sz="3600">
                <a:solidFill>
                  <a:srgbClr val="646464"/>
                </a:solidFill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4355998"/>
            <a:ext cx="10780800" cy="7891200"/>
          </a:xfrm>
        </p:spPr>
        <p:txBody>
          <a:bodyPr/>
          <a:lstStyle>
            <a:lvl1pPr>
              <a:defRPr sz="4800">
                <a:solidFill>
                  <a:srgbClr val="646464"/>
                </a:solidFill>
              </a:defRPr>
            </a:lvl1pPr>
            <a:lvl2pPr>
              <a:defRPr sz="4800">
                <a:solidFill>
                  <a:srgbClr val="646464"/>
                </a:solidFill>
              </a:defRPr>
            </a:lvl2pPr>
            <a:lvl3pPr>
              <a:defRPr sz="4000">
                <a:solidFill>
                  <a:srgbClr val="646464"/>
                </a:solidFill>
              </a:defRPr>
            </a:lvl3pPr>
            <a:lvl4pPr>
              <a:defRPr sz="3600">
                <a:solidFill>
                  <a:srgbClr val="646464"/>
                </a:solidFill>
              </a:defRPr>
            </a:lvl4pPr>
            <a:lvl5pPr>
              <a:defRPr sz="3600">
                <a:solidFill>
                  <a:srgbClr val="646464"/>
                </a:solidFill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3200" y="4355998"/>
            <a:ext cx="10780800" cy="7891200"/>
          </a:xfrm>
        </p:spPr>
        <p:txBody>
          <a:bodyPr/>
          <a:lstStyle>
            <a:lvl1pPr>
              <a:defRPr sz="4800">
                <a:solidFill>
                  <a:srgbClr val="646464"/>
                </a:solidFill>
              </a:defRPr>
            </a:lvl1pPr>
            <a:lvl2pPr>
              <a:defRPr sz="4800">
                <a:solidFill>
                  <a:srgbClr val="646464"/>
                </a:solidFill>
              </a:defRPr>
            </a:lvl2pPr>
            <a:lvl3pPr>
              <a:defRPr sz="4000">
                <a:solidFill>
                  <a:srgbClr val="646464"/>
                </a:solidFill>
              </a:defRPr>
            </a:lvl3pPr>
            <a:lvl4pPr>
              <a:defRPr sz="3600">
                <a:solidFill>
                  <a:srgbClr val="646464"/>
                </a:solidFill>
              </a:defRPr>
            </a:lvl4pPr>
            <a:lvl5pPr>
              <a:defRPr sz="3600">
                <a:solidFill>
                  <a:srgbClr val="646464"/>
                </a:solidFill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219200" y="2851200"/>
            <a:ext cx="10780800" cy="1281600"/>
          </a:xfrm>
        </p:spPr>
        <p:txBody>
          <a:bodyPr anchor="b" anchorCtr="0"/>
          <a:lstStyle>
            <a:lvl1pPr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03200" y="2851200"/>
            <a:ext cx="10780800" cy="1281600"/>
          </a:xfrm>
        </p:spPr>
        <p:txBody>
          <a:bodyPr anchor="b" anchorCtr="0"/>
          <a:lstStyle>
            <a:lvl1pPr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4971" y="2051051"/>
            <a:ext cx="21945600" cy="3286126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rgbClr val="646464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219200" y="402336"/>
            <a:ext cx="21945600" cy="160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1219200" y="2059201"/>
            <a:ext cx="21945600" cy="10369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32838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219200" y="402336"/>
            <a:ext cx="21945600" cy="160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646464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1219200" y="2080801"/>
            <a:ext cx="21945600" cy="10369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GB" sz="72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219200" y="402336"/>
            <a:ext cx="21945600" cy="160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646464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2" y="2088000"/>
            <a:ext cx="21934797" cy="10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14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219200" y="402336"/>
            <a:ext cx="21945600" cy="160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646464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1219200" y="2080801"/>
            <a:ext cx="21945600" cy="10369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GB" sz="72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1214968" y="12487276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7200" noProof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1214968" y="12487276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7200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14965" y="1438278"/>
            <a:ext cx="9350400" cy="10420124"/>
          </a:xfrm>
        </p:spPr>
        <p:txBody>
          <a:bodyPr/>
          <a:lstStyle>
            <a:lvl1pPr marL="0" indent="0" algn="l" defTabSz="1990726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2400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1990726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800" b="1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2426" indent="-352426" algn="l" defTabSz="1990726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b="1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1990726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600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77826" indent="-377826" algn="l" defTabSz="1990726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600" kern="1200" noProof="0" dirty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1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0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71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81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18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69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50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03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883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39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41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25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39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12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1" cy="265112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6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40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186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20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825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12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24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97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58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Titolo Testo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5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09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13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98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27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23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86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36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05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Titolo Testo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80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39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60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65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59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69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516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44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53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34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4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15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50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838176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088000"/>
            <a:ext cx="2194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219200" y="12484800"/>
            <a:ext cx="21945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219200" y="1241376"/>
            <a:ext cx="21945600" cy="885600"/>
          </a:xfr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25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6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med"/>
  <p:hf hdr="0" ftr="0" dt="0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403200"/>
            <a:ext cx="21945600" cy="172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51200"/>
            <a:ext cx="21945600" cy="93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02400" y="12830400"/>
            <a:ext cx="91584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200">
                <a:solidFill>
                  <a:srgbClr val="64646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2830400"/>
            <a:ext cx="1920000" cy="39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200" dirty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2200" smtClean="0">
                <a:solidFill>
                  <a:srgbClr val="646464"/>
                </a:solidFill>
              </a:rPr>
              <a:pPr/>
              <a:t>‹N›</a:t>
            </a:fld>
            <a:endParaRPr lang="en-GB" sz="2200" dirty="0">
              <a:solidFill>
                <a:srgbClr val="64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22263103" y="12900027"/>
            <a:ext cx="901699" cy="409574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200">
                <a:solidFill>
                  <a:srgbClr val="646464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200">
                <a:solidFill>
                  <a:srgbClr val="64646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85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7" r:id="rId42"/>
    <p:sldLayoutId id="2147483738" r:id="rId43"/>
    <p:sldLayoutId id="2147483739" r:id="rId44"/>
    <p:sldLayoutId id="2147483740" r:id="rId45"/>
    <p:sldLayoutId id="2147483741" r:id="rId46"/>
    <p:sldLayoutId id="2147483742" r:id="rId47"/>
    <p:sldLayoutId id="2147483743" r:id="rId48"/>
    <p:sldLayoutId id="2147483744" r:id="rId49"/>
    <p:sldLayoutId id="2147483745" r:id="rId50"/>
    <p:sldLayoutId id="2147483746" r:id="rId51"/>
    <p:sldLayoutId id="2147483747" r:id="rId52"/>
    <p:sldLayoutId id="2147483748" r:id="rId53"/>
    <p:sldLayoutId id="2147483749" r:id="rId54"/>
    <p:sldLayoutId id="2147483750" r:id="rId55"/>
    <p:sldLayoutId id="2147483751" r:id="rId56"/>
    <p:sldLayoutId id="2147483752" r:id="rId57"/>
    <p:sldLayoutId id="2147483753" r:id="rId58"/>
    <p:sldLayoutId id="2147483754" r:id="rId59"/>
    <p:sldLayoutId id="2147483755" r:id="rId60"/>
    <p:sldLayoutId id="2147483756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85000"/>
        </a:lnSpc>
        <a:spcBef>
          <a:spcPct val="0"/>
        </a:spcBef>
        <a:buNone/>
        <a:defRPr sz="6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4800" kern="1200">
          <a:solidFill>
            <a:srgbClr val="646464"/>
          </a:solidFill>
          <a:latin typeface="+mn-lt"/>
          <a:ea typeface="+mn-ea"/>
          <a:cs typeface="+mn-cs"/>
        </a:defRPr>
      </a:lvl1pPr>
      <a:lvl2pPr marL="1419226" indent="-708026" algn="l" defTabSz="18288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4000" kern="1200">
          <a:solidFill>
            <a:srgbClr val="646464"/>
          </a:solidFill>
          <a:latin typeface="+mn-lt"/>
          <a:ea typeface="+mn-ea"/>
          <a:cs typeface="+mn-cs"/>
        </a:defRPr>
      </a:lvl2pPr>
      <a:lvl3pPr marL="2155826" indent="-708026" algn="l" defTabSz="18288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3600" kern="1200">
          <a:solidFill>
            <a:srgbClr val="646464"/>
          </a:solidFill>
          <a:latin typeface="+mn-lt"/>
          <a:ea typeface="+mn-ea"/>
          <a:cs typeface="+mn-cs"/>
        </a:defRPr>
      </a:lvl3pPr>
      <a:lvl4pPr marL="2867026" indent="-711200" algn="l" defTabSz="18288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3200" kern="1200">
          <a:solidFill>
            <a:srgbClr val="646464"/>
          </a:solidFill>
          <a:latin typeface="+mn-lt"/>
          <a:ea typeface="+mn-ea"/>
          <a:cs typeface="+mn-cs"/>
        </a:defRPr>
      </a:lvl4pPr>
      <a:lvl5pPr marL="3575050" indent="-708026" algn="l" defTabSz="18288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3200" kern="1200">
          <a:solidFill>
            <a:srgbClr val="646464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fesr.regione.lombardia.it/wps/portal/PROUE/FESR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238943" y="285995"/>
            <a:ext cx="23849815" cy="13176002"/>
          </a:xfrm>
          <a:prstGeom prst="rect">
            <a:avLst/>
          </a:prstGeom>
          <a:ln w="5842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62" name="image3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21" y="13296515"/>
            <a:ext cx="5872077" cy="27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 descr="tour-por-fes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6" y="595430"/>
            <a:ext cx="23121477" cy="3296142"/>
          </a:xfrm>
          <a:prstGeom prst="rect">
            <a:avLst/>
          </a:prstGeom>
        </p:spPr>
      </p:pic>
      <p:sp>
        <p:nvSpPr>
          <p:cNvPr id="6" name="Shape 161">
            <a:extLst>
              <a:ext uri="{FF2B5EF4-FFF2-40B4-BE49-F238E27FC236}">
                <a16:creationId xmlns:a16="http://schemas.microsoft.com/office/drawing/2014/main" id="{7316A4F7-B6D8-4A7C-AB8D-9E2311E37319}"/>
              </a:ext>
            </a:extLst>
          </p:cNvPr>
          <p:cNvSpPr/>
          <p:nvPr/>
        </p:nvSpPr>
        <p:spPr>
          <a:xfrm>
            <a:off x="1980876" y="3759987"/>
            <a:ext cx="20422248" cy="8412750"/>
          </a:xfrm>
          <a:prstGeom prst="rect">
            <a:avLst/>
          </a:prstGeom>
          <a:ln w="254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 anchor="ctr">
            <a:spAutoFit/>
          </a:bodyPr>
          <a:lstStyle/>
          <a:p>
            <a:pPr algn="ctr">
              <a:lnSpc>
                <a:spcPts val="7200"/>
              </a:lnSpc>
              <a:defRPr sz="480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6000" b="1" dirty="0">
              <a:solidFill>
                <a:srgbClr val="2199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entury Gothic"/>
              <a:cs typeface="Century Gothic"/>
              <a:sym typeface="Century Gothic"/>
            </a:endParaRPr>
          </a:p>
          <a:p>
            <a:pPr algn="ctr">
              <a:lnSpc>
                <a:spcPts val="7200"/>
              </a:lnSpc>
              <a:defRPr sz="4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6000" b="1" dirty="0">
                <a:solidFill>
                  <a:srgbClr val="219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entury Gothic"/>
                <a:cs typeface="Century Gothic"/>
                <a:sym typeface="Century Gothic"/>
              </a:rPr>
              <a:t>Sintesi delle decisioni assunte</a:t>
            </a:r>
          </a:p>
          <a:p>
            <a:pPr algn="ctr">
              <a:lnSpc>
                <a:spcPts val="7200"/>
              </a:lnSpc>
              <a:defRPr sz="4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6000" b="1" dirty="0">
                <a:solidFill>
                  <a:srgbClr val="219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entury Gothic"/>
                <a:cs typeface="Century Gothic"/>
                <a:sym typeface="Century Gothic"/>
              </a:rPr>
              <a:t>e delle informative presentate</a:t>
            </a:r>
          </a:p>
          <a:p>
            <a:pPr algn="ctr">
              <a:lnSpc>
                <a:spcPts val="7200"/>
              </a:lnSpc>
              <a:defRPr sz="480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6000" b="1" dirty="0">
              <a:solidFill>
                <a:srgbClr val="2199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entury Gothic"/>
              <a:cs typeface="Century Gothic"/>
              <a:sym typeface="Century Gothic"/>
            </a:endParaRPr>
          </a:p>
          <a:p>
            <a:pPr algn="ctr">
              <a:lnSpc>
                <a:spcPts val="7200"/>
              </a:lnSpc>
              <a:defRPr sz="4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5400" b="1" dirty="0">
                <a:solidFill>
                  <a:srgbClr val="219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entury Gothic"/>
                <a:cs typeface="Century Gothic"/>
                <a:sym typeface="Century Gothic"/>
              </a:rPr>
              <a:t>Comitato di Sorveglianza</a:t>
            </a:r>
          </a:p>
          <a:p>
            <a:pPr algn="ctr">
              <a:lnSpc>
                <a:spcPts val="7200"/>
              </a:lnSpc>
              <a:defRPr sz="480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6000" b="1" dirty="0">
              <a:solidFill>
                <a:srgbClr val="2199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entury Gothic"/>
              <a:cs typeface="Century Gothic"/>
              <a:sym typeface="Century Gothic"/>
            </a:endParaRPr>
          </a:p>
          <a:p>
            <a:pPr algn="ctr">
              <a:lnSpc>
                <a:spcPts val="7200"/>
              </a:lnSpc>
              <a:defRPr sz="4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4400" b="1" dirty="0">
                <a:solidFill>
                  <a:srgbClr val="219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entury Gothic"/>
                <a:cs typeface="Century Gothic"/>
                <a:sym typeface="Century Gothic"/>
              </a:rPr>
              <a:t>25 maggio 2023</a:t>
            </a:r>
          </a:p>
          <a:p>
            <a:pPr algn="ctr">
              <a:lnSpc>
                <a:spcPts val="7200"/>
              </a:lnSpc>
              <a:defRPr sz="480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4400" b="1" dirty="0">
              <a:solidFill>
                <a:srgbClr val="2199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entury Gothic"/>
              <a:cs typeface="Century Gothic"/>
              <a:sym typeface="Century Gothic"/>
            </a:endParaRPr>
          </a:p>
          <a:p>
            <a:pPr algn="ctr">
              <a:lnSpc>
                <a:spcPts val="7200"/>
              </a:lnSpc>
              <a:defRPr sz="480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4400" b="1" dirty="0">
              <a:solidFill>
                <a:srgbClr val="2199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86686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312D-48FD-45ED-AF7C-FDC79FD81B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20182" y="13162004"/>
            <a:ext cx="356188" cy="553996"/>
          </a:xfrm>
        </p:spPr>
        <p:txBody>
          <a:bodyPr/>
          <a:lstStyle/>
          <a:p>
            <a:fld id="{86CB4B4D-7CA3-9044-876B-883B54F8677D}" type="slidenum">
              <a:rPr lang="it-IT" smtClean="0">
                <a:latin typeface="+mn-lt"/>
              </a:rPr>
              <a:pPr/>
              <a:t>2</a:t>
            </a:fld>
            <a:endParaRPr lang="it-IT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E4E2A6-6608-4EE3-A8B3-511E67A8D18A}"/>
              </a:ext>
            </a:extLst>
          </p:cNvPr>
          <p:cNvSpPr txBox="1"/>
          <p:nvPr/>
        </p:nvSpPr>
        <p:spPr>
          <a:xfrm>
            <a:off x="868326" y="2804733"/>
            <a:ext cx="22647348" cy="90178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Il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Comitato di Sorveglianza del POR FESR 2014-2020 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nel corso della seduta odierna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ha approvato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: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  <a:p>
            <a:pPr marL="571500" marR="0" indent="-5715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it-IT" dirty="0">
                <a:latin typeface="+mn-lt"/>
              </a:rPr>
              <a:t>l’</a:t>
            </a:r>
            <a:r>
              <a:rPr lang="it-IT" b="1" dirty="0">
                <a:latin typeface="+mn-lt"/>
              </a:rPr>
              <a:t>Ordine del Giorno</a:t>
            </a:r>
            <a:r>
              <a:rPr lang="it-IT" dirty="0">
                <a:latin typeface="+mn-lt"/>
              </a:rPr>
              <a:t>;</a:t>
            </a:r>
          </a:p>
          <a:p>
            <a:pPr marL="571500" marR="0" indent="-5715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it-IT" dirty="0">
                <a:latin typeface="+mn-lt"/>
              </a:rPr>
              <a:t>la </a:t>
            </a:r>
            <a:r>
              <a:rPr lang="it-IT" b="1" dirty="0">
                <a:latin typeface="+mn-lt"/>
              </a:rPr>
              <a:t>Relazione di Attuazione Annuale </a:t>
            </a:r>
            <a:r>
              <a:rPr lang="it-IT" dirty="0">
                <a:latin typeface="+mn-lt"/>
              </a:rPr>
              <a:t>2022.</a:t>
            </a:r>
          </a:p>
          <a:p>
            <a:pPr marR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tabLst/>
            </a:pPr>
            <a:endParaRPr lang="it-IT" dirty="0">
              <a:latin typeface="+mn-lt"/>
            </a:endParaRPr>
          </a:p>
          <a:p>
            <a:pPr marR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tabLst/>
            </a:pPr>
            <a:r>
              <a:rPr lang="it-IT" dirty="0">
                <a:latin typeface="+mn-lt"/>
              </a:rPr>
              <a:t>Inoltre, il Comitato di Sorveglianza ha preso atto dei seguenti aggiornamenti/informative:</a:t>
            </a:r>
          </a:p>
          <a:p>
            <a:pPr marR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tabLst/>
            </a:pPr>
            <a:endParaRPr lang="it-IT" dirty="0">
              <a:latin typeface="+mn-lt"/>
            </a:endParaRPr>
          </a:p>
          <a:p>
            <a:pPr marL="571500" indent="-5715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dirty="0">
                <a:latin typeface="+mn-lt"/>
              </a:rPr>
              <a:t>Illustrazione della proposta di </a:t>
            </a:r>
            <a:r>
              <a:rPr lang="it-IT" b="1" dirty="0">
                <a:latin typeface="+mn-lt"/>
              </a:rPr>
              <a:t>riprogrammazione del POR FESR 2014-2020</a:t>
            </a:r>
            <a:r>
              <a:rPr lang="it-IT" dirty="0">
                <a:latin typeface="+mn-lt"/>
              </a:rPr>
              <a:t>;</a:t>
            </a:r>
          </a:p>
          <a:p>
            <a:pPr marL="571500" marR="0" indent="-5715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it-IT" dirty="0">
                <a:latin typeface="+mn-lt"/>
              </a:rPr>
              <a:t>Aggiornamento sullo </a:t>
            </a:r>
            <a:r>
              <a:rPr lang="it-IT" b="1" dirty="0">
                <a:latin typeface="+mn-lt"/>
              </a:rPr>
              <a:t>stato di avanzamento fisico e finanziario del Programma ad aprile 2023</a:t>
            </a:r>
            <a:r>
              <a:rPr lang="it-IT" dirty="0">
                <a:latin typeface="+mn-lt"/>
              </a:rPr>
              <a:t>;</a:t>
            </a:r>
          </a:p>
          <a:p>
            <a:pPr marL="571500" marR="0" indent="-5715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it-IT" dirty="0">
                <a:latin typeface="+mn-lt"/>
              </a:rPr>
              <a:t>Informativa sull’attività di </a:t>
            </a:r>
            <a:r>
              <a:rPr lang="it-IT" b="1" dirty="0">
                <a:latin typeface="+mn-lt"/>
              </a:rPr>
              <a:t>valutazione del Programma</a:t>
            </a:r>
            <a:r>
              <a:rPr lang="it-IT" dirty="0">
                <a:latin typeface="+mn-lt"/>
              </a:rPr>
              <a:t>;</a:t>
            </a:r>
          </a:p>
          <a:p>
            <a:pPr marL="571500" indent="-5715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dirty="0">
                <a:latin typeface="+mn-lt"/>
              </a:rPr>
              <a:t>Informativa sull’attività dell’</a:t>
            </a:r>
            <a:r>
              <a:rPr lang="it-IT" b="1" dirty="0">
                <a:latin typeface="+mn-lt"/>
              </a:rPr>
              <a:t>Autorità di Certificazione</a:t>
            </a:r>
            <a:r>
              <a:rPr lang="it-IT" dirty="0">
                <a:latin typeface="+mn-lt"/>
              </a:rPr>
              <a:t>;</a:t>
            </a:r>
          </a:p>
          <a:p>
            <a:pPr marL="571500" marR="0" indent="-5715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it-IT" dirty="0">
                <a:latin typeface="+mn-lt"/>
              </a:rPr>
              <a:t>Informativa sull’attività dell’</a:t>
            </a:r>
            <a:r>
              <a:rPr lang="it-IT" b="1" dirty="0">
                <a:latin typeface="+mn-lt"/>
              </a:rPr>
              <a:t>Autorità Ambientale</a:t>
            </a:r>
            <a:r>
              <a:rPr lang="it-IT" dirty="0">
                <a:latin typeface="+mn-lt"/>
              </a:rPr>
              <a:t>;</a:t>
            </a:r>
          </a:p>
          <a:p>
            <a:pPr marL="571500" indent="-5715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dirty="0">
                <a:latin typeface="+mn-lt"/>
              </a:rPr>
              <a:t>Informativa sull’attività dell’</a:t>
            </a:r>
            <a:r>
              <a:rPr lang="it-IT" b="1" dirty="0">
                <a:latin typeface="+mn-lt"/>
              </a:rPr>
              <a:t>Autorità di Audit</a:t>
            </a:r>
            <a:r>
              <a:rPr lang="it-IT" dirty="0">
                <a:latin typeface="+mn-lt"/>
              </a:rPr>
              <a:t>;</a:t>
            </a:r>
          </a:p>
          <a:p>
            <a:pPr marL="571500" marR="0" indent="-5715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it-IT" dirty="0">
                <a:latin typeface="+mn-lt"/>
              </a:rPr>
              <a:t>Informativa sull’attività di </a:t>
            </a:r>
            <a:r>
              <a:rPr lang="it-IT" b="1" dirty="0">
                <a:latin typeface="+mn-lt"/>
              </a:rPr>
              <a:t>comunicazione</a:t>
            </a:r>
            <a:r>
              <a:rPr lang="it-IT" dirty="0">
                <a:latin typeface="+mn-lt"/>
              </a:rPr>
              <a:t> del Programma.</a:t>
            </a:r>
          </a:p>
        </p:txBody>
      </p:sp>
    </p:spTree>
    <p:extLst>
      <p:ext uri="{BB962C8B-B14F-4D97-AF65-F5344CB8AC3E}">
        <p14:creationId xmlns:p14="http://schemas.microsoft.com/office/powerpoint/2010/main" val="21898144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/>
        </p:nvSpPr>
        <p:spPr>
          <a:xfrm>
            <a:off x="238943" y="285995"/>
            <a:ext cx="23849815" cy="13176002"/>
          </a:xfrm>
          <a:prstGeom prst="rect">
            <a:avLst/>
          </a:prstGeom>
          <a:ln w="5842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07" name="image3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221" y="13296515"/>
            <a:ext cx="5872077" cy="27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 descr="tour-por-fes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1" y="5103630"/>
            <a:ext cx="23121477" cy="329614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304683" y="10313580"/>
            <a:ext cx="9686144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algn="ctr" defTabSz="1828800"/>
            <a:r>
              <a:rPr lang="it-IT" sz="4800" dirty="0">
                <a:latin typeface="Helvetica LT Std" panose="020B0704020202030204" pitchFamily="34" charset="0"/>
                <a:hlinkClick r:id="rId5"/>
              </a:rPr>
              <a:t>www.fesr.regione.lombardia.it</a:t>
            </a:r>
            <a:endParaRPr lang="it-IT" sz="4800" dirty="0">
              <a:latin typeface="Helvetica LT Std" panose="020B07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2701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Y light projec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7D7095D0003D49A36D61D77BEDD570" ma:contentTypeVersion="13" ma:contentTypeDescription="Creare un nuovo documento." ma:contentTypeScope="" ma:versionID="0d2fa85e823c4e5b2fc5e2f86d7ec54b">
  <xsd:schema xmlns:xsd="http://www.w3.org/2001/XMLSchema" xmlns:xs="http://www.w3.org/2001/XMLSchema" xmlns:p="http://schemas.microsoft.com/office/2006/metadata/properties" xmlns:ns3="d19eb085-91c3-4b57-b14f-4364ed7ea9ab" xmlns:ns4="5ad02a16-eaaf-46a6-934f-14740169d470" targetNamespace="http://schemas.microsoft.com/office/2006/metadata/properties" ma:root="true" ma:fieldsID="1c9157dfffda503fa3a4cdad10469b40" ns3:_="" ns4:_="">
    <xsd:import namespace="d19eb085-91c3-4b57-b14f-4364ed7ea9ab"/>
    <xsd:import namespace="5ad02a16-eaaf-46a6-934f-14740169d47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eb085-91c3-4b57-b14f-4364ed7ea9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2a16-eaaf-46a6-934f-14740169d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2D5FEC-81EB-4197-B97A-B76C557ED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eb085-91c3-4b57-b14f-4364ed7ea9ab"/>
    <ds:schemaRef ds:uri="5ad02a16-eaaf-46a6-934f-14740169d4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225B7-6FDC-4576-8A03-5D35FFAF64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5A2AE-5F60-48C4-A91B-02CC08EA1F7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ad02a16-eaaf-46a6-934f-14740169d470"/>
    <ds:schemaRef ds:uri="http://schemas.microsoft.com/office/infopath/2007/PartnerControls"/>
    <ds:schemaRef ds:uri="d19eb085-91c3-4b57-b14f-4364ed7ea9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24215</TotalTime>
  <Words>121</Words>
  <Application>Microsoft Office PowerPoint</Application>
  <PresentationFormat>Personalizzato</PresentationFormat>
  <Paragraphs>23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Candara</vt:lpstr>
      <vt:lpstr>Helvetica</vt:lpstr>
      <vt:lpstr>Helvetica LT Std</vt:lpstr>
      <vt:lpstr>Wingdings</vt:lpstr>
      <vt:lpstr>Tema di Office</vt:lpstr>
      <vt:lpstr>EY light projection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Pietro Silletta</dc:creator>
  <cp:lastModifiedBy>Mirella Fossati</cp:lastModifiedBy>
  <cp:revision>28</cp:revision>
  <cp:lastPrinted>2019-06-20T07:21:25Z</cp:lastPrinted>
  <dcterms:modified xsi:type="dcterms:W3CDTF">2023-05-25T12:33:15Z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0x010100A37D7095D0003D49A36D61D77BEDD570</vt:lpwstr>
  </property>
</Properties>
</file>